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25"/>
  </p:notesMasterIdLst>
  <p:sldIdLst>
    <p:sldId id="256" r:id="rId2"/>
    <p:sldId id="281" r:id="rId3"/>
    <p:sldId id="295" r:id="rId4"/>
    <p:sldId id="288" r:id="rId5"/>
    <p:sldId id="291" r:id="rId6"/>
    <p:sldId id="292" r:id="rId7"/>
    <p:sldId id="290" r:id="rId8"/>
    <p:sldId id="293" r:id="rId9"/>
    <p:sldId id="296" r:id="rId10"/>
    <p:sldId id="309" r:id="rId11"/>
    <p:sldId id="310" r:id="rId12"/>
    <p:sldId id="311" r:id="rId13"/>
    <p:sldId id="312" r:id="rId14"/>
    <p:sldId id="297" r:id="rId15"/>
    <p:sldId id="298" r:id="rId16"/>
    <p:sldId id="299" r:id="rId17"/>
    <p:sldId id="301" r:id="rId18"/>
    <p:sldId id="300" r:id="rId19"/>
    <p:sldId id="303" r:id="rId20"/>
    <p:sldId id="304" r:id="rId21"/>
    <p:sldId id="308" r:id="rId22"/>
    <p:sldId id="302" r:id="rId23"/>
    <p:sldId id="287" r:id="rId24"/>
  </p:sldIdLst>
  <p:sldSz cx="9144000" cy="6858000" type="screen4x3"/>
  <p:notesSz cx="6807200" cy="99393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etel slog 2 – poudarek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Srednji slog 3 – poudarek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194" autoAdjust="0"/>
  </p:normalViewPr>
  <p:slideViewPr>
    <p:cSldViewPr>
      <p:cViewPr varScale="1">
        <p:scale>
          <a:sx n="112" d="100"/>
          <a:sy n="112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42BC5-F274-4C40-8C95-CD68755DC1DC}" type="datetimeFigureOut">
              <a:rPr lang="sl-SI" smtClean="0"/>
              <a:t>26.5.2015</a:t>
            </a:fld>
            <a:endParaRPr lang="sl-SI" dirty="0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dirty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30C32-9308-47AF-9E74-34E89AA391A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03508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30C32-9308-47AF-9E74-34E89AA391A0}" type="slidenum">
              <a:rPr lang="sl-SI" smtClean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22996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30C32-9308-47AF-9E74-34E89AA391A0}" type="slidenum">
              <a:rPr lang="sl-SI" smtClean="0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58908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30C32-9308-47AF-9E74-34E89AA391A0}" type="slidenum">
              <a:rPr lang="sl-SI" smtClean="0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2320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30C32-9308-47AF-9E74-34E89AA391A0}" type="slidenum">
              <a:rPr lang="sl-SI" smtClean="0"/>
              <a:t>23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0837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8"/>
          <p:cNvSpPr/>
          <p:nvPr userDrawn="1"/>
        </p:nvSpPr>
        <p:spPr>
          <a:xfrm>
            <a:off x="0" y="2038197"/>
            <a:ext cx="9144000" cy="4061183"/>
          </a:xfrm>
          <a:prstGeom prst="round2Diag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1361722" y="2276872"/>
            <a:ext cx="4462264" cy="1442591"/>
          </a:xfrm>
        </p:spPr>
        <p:txBody>
          <a:bodyPr/>
          <a:lstStyle>
            <a:lvl1pPr algn="l">
              <a:defRPr/>
            </a:lvl1pPr>
          </a:lstStyle>
          <a:p>
            <a:r>
              <a:rPr lang="sl-SI" dirty="0" smtClean="0"/>
              <a:t>Naslov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 smtClean="0"/>
              <a:t>Podnaslov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9BA6-4BD9-4855-BDAB-607F27C2E0EB}" type="datetimeFigureOut">
              <a:rPr lang="sl-SI" smtClean="0"/>
              <a:t>26.5.2015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dirty="0" smtClean="0"/>
              <a:t>Kraj, datum</a:t>
            </a:r>
            <a:endParaRPr lang="sl-SI" dirty="0"/>
          </a:p>
        </p:txBody>
      </p:sp>
      <p:pic>
        <p:nvPicPr>
          <p:cNvPr id="7" name="Picture 4" descr="logoAK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6" y="365196"/>
            <a:ext cx="3134928" cy="142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99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4"/>
          <p:cNvSpPr/>
          <p:nvPr userDrawn="1"/>
        </p:nvSpPr>
        <p:spPr>
          <a:xfrm>
            <a:off x="0" y="6198251"/>
            <a:ext cx="9144000" cy="545674"/>
          </a:xfrm>
          <a:prstGeom prst="round2Diag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2339751" y="352186"/>
            <a:ext cx="6345099" cy="778098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sl-SI" dirty="0" smtClean="0"/>
              <a:t>Naslov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 marL="742950" indent="-285750">
              <a:buFontTx/>
              <a:buBlip>
                <a:blip r:embed="rId2"/>
              </a:buBlip>
              <a:defRPr sz="2000"/>
            </a:lvl2pPr>
            <a:lvl3pPr marL="1143000" indent="-228600">
              <a:buFontTx/>
              <a:buBlip>
                <a:blip r:embed="rId2"/>
              </a:buBlip>
              <a:defRPr sz="1800"/>
            </a:lvl3pPr>
            <a:lvl4pPr marL="1600200" indent="-228600">
              <a:buFontTx/>
              <a:buBlip>
                <a:blip r:embed="rId2"/>
              </a:buBlip>
              <a:defRPr sz="1600"/>
            </a:lvl4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err="1" smtClean="0"/>
              <a:t>ui</a:t>
            </a:r>
            <a:endParaRPr lang="sl-SI" dirty="0" smtClean="0"/>
          </a:p>
          <a:p>
            <a:pPr lvl="2"/>
            <a:r>
              <a:rPr lang="sl-SI" dirty="0" smtClean="0"/>
              <a:t>i</a:t>
            </a:r>
          </a:p>
          <a:p>
            <a:pPr lvl="3"/>
            <a:r>
              <a:rPr lang="sl-SI" dirty="0" smtClean="0"/>
              <a:t>i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9BA6-4BD9-4855-BDAB-607F27C2E0EB}" type="datetimeFigureOut">
              <a:rPr lang="sl-SI" smtClean="0"/>
              <a:t>26.5.2015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 dirty="0" smtClean="0"/>
              <a:t>Opombe, viri</a:t>
            </a:r>
            <a:endParaRPr lang="sl-SI" dirty="0"/>
          </a:p>
        </p:txBody>
      </p:sp>
      <p:pic>
        <p:nvPicPr>
          <p:cNvPr id="7" name="Picture 3" descr="logoAKO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6" y="365197"/>
            <a:ext cx="1686669" cy="765087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57926" y="1239649"/>
            <a:ext cx="8226925" cy="0"/>
          </a:xfrm>
          <a:prstGeom prst="line">
            <a:avLst/>
          </a:prstGeom>
          <a:ln w="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605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69BA6-4BD9-4855-BDAB-607F27C2E0EB}" type="datetimeFigureOut">
              <a:rPr lang="sl-SI" smtClean="0"/>
              <a:t>26.5.2015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115AE-42DA-4164-A851-DD9DEEAAEEA3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2336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Word_Document2.docx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1.docx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00200" y="2895600"/>
            <a:ext cx="7239000" cy="1761728"/>
          </a:xfrm>
        </p:spPr>
        <p:txBody>
          <a:bodyPr>
            <a:normAutofit/>
          </a:bodyPr>
          <a:lstStyle/>
          <a:p>
            <a:r>
              <a:rPr lang="sl-SI" sz="400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 </a:t>
            </a:r>
            <a:r>
              <a:rPr lang="sl-SI" sz="4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 pasovi za javne mobilne komunikacije</a:t>
            </a:r>
            <a:endParaRPr lang="sl-SI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257800" y="5487137"/>
            <a:ext cx="6400800" cy="1143000"/>
          </a:xfrm>
        </p:spPr>
        <p:txBody>
          <a:bodyPr>
            <a:normAutofit/>
          </a:bodyPr>
          <a:lstStyle/>
          <a:p>
            <a:r>
              <a:rPr lang="sl-SI" sz="2400" dirty="0" smtClean="0"/>
              <a:t>Meta Pavšek Taškov</a:t>
            </a:r>
            <a:endParaRPr lang="sl-SI" sz="24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7543800" y="6309955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Ljubljana 26.5.2015</a:t>
            </a:r>
            <a:endParaRPr lang="sl-SI" sz="12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457200" y="6309955"/>
            <a:ext cx="708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/>
              <a:t>Informacije in stališča te </a:t>
            </a:r>
            <a:r>
              <a:rPr lang="sl-SI" sz="1400" dirty="0" smtClean="0"/>
              <a:t>predstavitve so </a:t>
            </a:r>
            <a:r>
              <a:rPr lang="sl-SI" sz="1400" dirty="0"/>
              <a:t>informativnega </a:t>
            </a:r>
            <a:r>
              <a:rPr lang="sl-SI" sz="1400" dirty="0" smtClean="0"/>
              <a:t>značaja in nimajo regulatorne veljave</a:t>
            </a:r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224509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68"/>
    </mc:Choice>
    <mc:Fallback xmlns="">
      <p:transition spd="slow" advTm="4486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39752" y="352186"/>
            <a:ext cx="6499448" cy="778098"/>
          </a:xfrm>
        </p:spPr>
        <p:txBody>
          <a:bodyPr/>
          <a:lstStyle/>
          <a:p>
            <a:r>
              <a:rPr lang="en-US" dirty="0"/>
              <a:t>Ideas for implementation of 700 MHz band – possible sharing with BBPPRD </a:t>
            </a:r>
            <a:r>
              <a:rPr lang="en-US" sz="2300" dirty="0"/>
              <a:t/>
            </a:r>
            <a:br>
              <a:rPr lang="en-US" sz="2300" dirty="0"/>
            </a:br>
            <a:endParaRPr lang="sl-SI" dirty="0"/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Commercial networks – much more development</a:t>
            </a:r>
          </a:p>
          <a:p>
            <a:r>
              <a:rPr lang="en-US" dirty="0" smtClean="0"/>
              <a:t>Better coverage</a:t>
            </a:r>
            <a:endParaRPr lang="en-US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753" y="2117818"/>
            <a:ext cx="6596247" cy="405438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9" y="2117818"/>
            <a:ext cx="2571588" cy="126126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29" y="3387833"/>
            <a:ext cx="265747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8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39752" y="352186"/>
            <a:ext cx="5585048" cy="778098"/>
          </a:xfrm>
        </p:spPr>
        <p:txBody>
          <a:bodyPr/>
          <a:lstStyle/>
          <a:p>
            <a:r>
              <a:rPr lang="en-US" dirty="0" smtClean="0"/>
              <a:t>Roaming on commercial networks</a:t>
            </a:r>
            <a:endParaRPr lang="en-US" dirty="0"/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1" y="1618129"/>
            <a:ext cx="8630477" cy="422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5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39752" y="352186"/>
            <a:ext cx="6347048" cy="778098"/>
          </a:xfrm>
        </p:spPr>
        <p:txBody>
          <a:bodyPr/>
          <a:lstStyle/>
          <a:p>
            <a:r>
              <a:rPr lang="en-US" dirty="0" smtClean="0"/>
              <a:t>Shared network with commercial operators </a:t>
            </a: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394012"/>
            <a:ext cx="6955679" cy="374276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362636"/>
            <a:ext cx="6858000" cy="478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Implemented features for PPDR should be standardized: </a:t>
            </a:r>
          </a:p>
          <a:p>
            <a:pPr lvl="1"/>
            <a:r>
              <a:rPr lang="en-US" sz="2400" dirty="0" smtClean="0"/>
              <a:t>Push to talk P2T</a:t>
            </a:r>
          </a:p>
          <a:p>
            <a:pPr lvl="1"/>
            <a:r>
              <a:rPr lang="en-US" sz="2400" dirty="0" smtClean="0"/>
              <a:t>Group calls</a:t>
            </a:r>
          </a:p>
          <a:p>
            <a:pPr lvl="1"/>
            <a:r>
              <a:rPr lang="en-US" sz="2400" dirty="0" smtClean="0"/>
              <a:t>Direct mobile to mobile</a:t>
            </a:r>
          </a:p>
          <a:p>
            <a:pPr lvl="1"/>
            <a:r>
              <a:rPr lang="en-US" sz="2400" dirty="0" smtClean="0"/>
              <a:t>Relay functions</a:t>
            </a:r>
          </a:p>
          <a:p>
            <a:pPr lvl="1"/>
            <a:endParaRPr lang="en-US" sz="2400" dirty="0" smtClean="0"/>
          </a:p>
          <a:p>
            <a:r>
              <a:rPr lang="en-US" sz="2400" dirty="0" smtClean="0"/>
              <a:t>QoS – traffic prioritization</a:t>
            </a:r>
          </a:p>
          <a:p>
            <a:r>
              <a:rPr lang="en-US" sz="2400" dirty="0" smtClean="0"/>
              <a:t>Redundancy</a:t>
            </a:r>
          </a:p>
          <a:p>
            <a:r>
              <a:rPr lang="en-US" sz="2400" dirty="0" smtClean="0"/>
              <a:t>Capacity</a:t>
            </a:r>
          </a:p>
          <a:p>
            <a:r>
              <a:rPr lang="en-US" sz="2400" dirty="0" smtClean="0"/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411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700 MHz pas</a:t>
            </a:r>
            <a:endParaRPr lang="en-US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2135738"/>
              </p:ext>
            </p:extLst>
          </p:nvPr>
        </p:nvGraphicFramePr>
        <p:xfrm>
          <a:off x="381000" y="1295400"/>
          <a:ext cx="8229600" cy="3348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143000"/>
                <a:gridCol w="1752600"/>
                <a:gridCol w="762000"/>
                <a:gridCol w="358140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Frekven</a:t>
                      </a:r>
                      <a:r>
                        <a:rPr lang="sl-SI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18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čni</a:t>
                      </a:r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V</a:t>
                      </a:r>
                      <a:r>
                        <a:rPr lang="en-US" sz="18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rsta</a:t>
                      </a:r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dokumenta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</a:t>
                      </a:r>
                      <a:r>
                        <a:rPr lang="en-US" sz="18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znaka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Tip </a:t>
                      </a:r>
                      <a:r>
                        <a:rPr lang="en-US" sz="1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storitve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</a:t>
                      </a:r>
                      <a:r>
                        <a:rPr lang="en-US" sz="18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aslov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Odločba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ECC/DEC/(15)01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MFCN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Harmonizirani</a:t>
                      </a:r>
                      <a:r>
                        <a:rPr lang="sl-S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tehnični pogoji za MFCN v 700MHz</a:t>
                      </a:r>
                      <a:r>
                        <a:rPr lang="sl-SI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pasu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 </a:t>
                      </a:r>
                      <a:r>
                        <a:rPr lang="sl-S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Priporočilo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l-SI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draft</a:t>
                      </a:r>
                      <a:r>
                        <a:rPr lang="sl-S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ECC/REC/(15)01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MCFN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Čezmejna koordinacija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CEPT poročilo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CEPT Report 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MFCN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Harmonizirani</a:t>
                      </a:r>
                      <a:r>
                        <a:rPr lang="sl-S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tehnični pogoji za MFCN v 700MHz</a:t>
                      </a:r>
                      <a:r>
                        <a:rPr lang="sl-SI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pasu – mandat EU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 Poročilo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Draft ECC Report 218 WGFM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PPDR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Harmonizirani</a:t>
                      </a:r>
                      <a:r>
                        <a:rPr lang="sl-S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spekter</a:t>
                      </a:r>
                      <a:r>
                        <a:rPr lang="sl-SI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za uporabo širokopasovnega PPDR v EU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 Poročilo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Draft ECC Report SE7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PPDR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Kompatibilnost</a:t>
                      </a:r>
                      <a:r>
                        <a:rPr lang="sl-SI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BBPPDR v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MHz </a:t>
                      </a:r>
                      <a:r>
                        <a:rPr lang="sl-S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pasu</a:t>
                      </a:r>
                      <a:r>
                        <a:rPr lang="sl-SI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z ostalimi storitvami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19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Pasovi 1400 MHz, 1800 MHz, 2100 MHZ</a:t>
            </a:r>
            <a:endParaRPr lang="en-US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556459"/>
              </p:ext>
            </p:extLst>
          </p:nvPr>
        </p:nvGraphicFramePr>
        <p:xfrm>
          <a:off x="457200" y="1371600"/>
          <a:ext cx="8229600" cy="3345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524000"/>
                <a:gridCol w="1371600"/>
                <a:gridCol w="762000"/>
                <a:gridCol w="358140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Frekven</a:t>
                      </a:r>
                      <a:r>
                        <a:rPr lang="sl-SI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18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čni</a:t>
                      </a:r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V</a:t>
                      </a:r>
                      <a:r>
                        <a:rPr lang="en-US" sz="18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rsta</a:t>
                      </a:r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dokumenta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</a:t>
                      </a:r>
                      <a:r>
                        <a:rPr lang="en-US" sz="18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znaka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Tip </a:t>
                      </a:r>
                      <a:r>
                        <a:rPr lang="en-US" sz="1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storitve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</a:t>
                      </a:r>
                      <a:r>
                        <a:rPr lang="en-US" sz="18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aslov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 Odločba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 Decision (13)03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MFCN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Harmonizirani</a:t>
                      </a:r>
                      <a:r>
                        <a:rPr lang="sl-S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tehnični pogoji za MFCN v 1400MHz</a:t>
                      </a:r>
                      <a:r>
                        <a:rPr lang="sl-SI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pasu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 Priporočilo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ECC/REC/(15)01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MFCN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Čezmejna koordinacija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CEPT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poročilo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CEPT Report 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MFCN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Harmonizirani</a:t>
                      </a:r>
                      <a:r>
                        <a:rPr lang="sl-S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tehnični pogoji za MFCN v 1400MHz</a:t>
                      </a:r>
                      <a:r>
                        <a:rPr lang="sl-SI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pasu – mandat EU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 Poročilo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 Report 227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MFCN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Kompatibilnostn</a:t>
                      </a:r>
                      <a:r>
                        <a:rPr lang="sl-SI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  <a:r>
                        <a:rPr lang="sl-SI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študije za MFCN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Poročilo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 Report 202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MFCN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Omejitve sevanj izven</a:t>
                      </a:r>
                      <a:r>
                        <a:rPr lang="sl-SI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pasu za MFCN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 Poročilo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 Report 188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MFCN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Harmonizirana</a:t>
                      </a:r>
                      <a:r>
                        <a:rPr lang="sl-SI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uporaba pasu 1400 MHz v CEPT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306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Pas </a:t>
            </a:r>
            <a:r>
              <a:rPr lang="sl-SI" dirty="0"/>
              <a:t>1400 </a:t>
            </a:r>
            <a:r>
              <a:rPr lang="sl-SI" dirty="0" smtClean="0"/>
              <a:t>MHz</a:t>
            </a:r>
            <a:endParaRPr lang="en-US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941140"/>
              </p:ext>
            </p:extLst>
          </p:nvPr>
        </p:nvGraphicFramePr>
        <p:xfrm>
          <a:off x="457200" y="1371600"/>
          <a:ext cx="8229600" cy="3345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524000"/>
                <a:gridCol w="1371600"/>
                <a:gridCol w="762000"/>
                <a:gridCol w="358140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Frekven</a:t>
                      </a:r>
                      <a:r>
                        <a:rPr lang="sl-SI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18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čni</a:t>
                      </a:r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V</a:t>
                      </a:r>
                      <a:r>
                        <a:rPr lang="en-US" sz="18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rsta</a:t>
                      </a:r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dokumenta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</a:t>
                      </a:r>
                      <a:r>
                        <a:rPr lang="en-US" sz="18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znaka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Tip </a:t>
                      </a:r>
                      <a:r>
                        <a:rPr lang="en-US" sz="18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storitve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</a:t>
                      </a:r>
                      <a:r>
                        <a:rPr lang="en-US" sz="18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aslov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 Odločba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 Decision (13)03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MFCN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Harmonizirani</a:t>
                      </a:r>
                      <a:r>
                        <a:rPr lang="sl-S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tehnični pogoji za MFCN v 1400MHz</a:t>
                      </a:r>
                      <a:r>
                        <a:rPr lang="sl-SI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pasu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 Priporočilo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ECC/REC/(15)01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MFCN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Čezmejna koordinacija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CEPT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poročilo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CEPT Report 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MFCN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Harmonizirani</a:t>
                      </a:r>
                      <a:r>
                        <a:rPr lang="sl-S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tehnični pogoji za MFCN v 1400MHz</a:t>
                      </a:r>
                      <a:r>
                        <a:rPr lang="sl-SI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pasu – mandat EU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 Poročilo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 Report 227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MFCN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Kompatibilnostn</a:t>
                      </a:r>
                      <a:r>
                        <a:rPr lang="sl-SI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</a:t>
                      </a:r>
                      <a:r>
                        <a:rPr lang="sl-SI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študije za MFCN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Poročilo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 Report 202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MFCN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Omejitve sevanj izven</a:t>
                      </a:r>
                      <a:r>
                        <a:rPr lang="sl-SI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pasu za MFCN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 Poročilo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 Report 188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MFCN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Harmonizirana</a:t>
                      </a:r>
                      <a:r>
                        <a:rPr lang="sl-SI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uporaba pasu 1400 MHz v CEPT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738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39751" y="352186"/>
            <a:ext cx="6804249" cy="778098"/>
          </a:xfrm>
        </p:spPr>
        <p:txBody>
          <a:bodyPr/>
          <a:lstStyle/>
          <a:p>
            <a:r>
              <a:rPr lang="sl-SI" dirty="0" err="1" smtClean="0"/>
              <a:t>Nedodeljeni</a:t>
            </a:r>
            <a:r>
              <a:rPr lang="sl-SI" dirty="0" smtClean="0"/>
              <a:t> spekter v pasovih 1800 MHz, 2100 MHz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599"/>
            <a:ext cx="66484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500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Pas 2300 MHz</a:t>
            </a:r>
            <a:endParaRPr lang="en-US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883585"/>
              </p:ext>
            </p:extLst>
          </p:nvPr>
        </p:nvGraphicFramePr>
        <p:xfrm>
          <a:off x="15949" y="1295401"/>
          <a:ext cx="8975652" cy="411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654"/>
                <a:gridCol w="1655259"/>
                <a:gridCol w="1579050"/>
                <a:gridCol w="664863"/>
                <a:gridCol w="4487826"/>
              </a:tblGrid>
              <a:tr h="54035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 noProof="0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Frekvpas</a:t>
                      </a:r>
                      <a:endParaRPr lang="sl-SI" sz="18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Vrsta dokumenta</a:t>
                      </a:r>
                      <a:endParaRPr lang="sl-SI" sz="18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Oznaka</a:t>
                      </a:r>
                      <a:endParaRPr lang="sl-SI" sz="18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Stori-</a:t>
                      </a:r>
                      <a:r>
                        <a:rPr lang="sl-SI" sz="1800" b="0" i="0" u="none" strike="noStrike" noProof="0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tev</a:t>
                      </a:r>
                      <a:endParaRPr lang="sl-SI" sz="18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Naslov</a:t>
                      </a:r>
                      <a:endParaRPr lang="sl-SI" sz="18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0034"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2300</a:t>
                      </a:r>
                      <a:endParaRPr lang="sl-SI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 Odločba</a:t>
                      </a:r>
                      <a:endParaRPr lang="sl-SI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ECC/DEC/(14)02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MFCN</a:t>
                      </a:r>
                      <a:endParaRPr lang="sl-SI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Harmoniz</a:t>
                      </a:r>
                      <a:r>
                        <a:rPr lang="sl-SI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tehnični pogoji za MFCN v 2300MHz</a:t>
                      </a:r>
                      <a:r>
                        <a:rPr lang="sl-SI" sz="16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pasu</a:t>
                      </a:r>
                      <a:endParaRPr lang="sl-SI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81335"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2300</a:t>
                      </a:r>
                      <a:endParaRPr lang="sl-SI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 Priporočilo</a:t>
                      </a:r>
                      <a:endParaRPr lang="sl-SI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draft ECC/REC/(15)04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MFCN</a:t>
                      </a:r>
                      <a:endParaRPr lang="sl-SI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Souporaba</a:t>
                      </a:r>
                      <a:r>
                        <a:rPr lang="sl-SI" sz="16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l-SI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pasu  </a:t>
                      </a:r>
                      <a:r>
                        <a:rPr lang="sl-SI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2300-2400 MHz  </a:t>
                      </a:r>
                      <a:r>
                        <a:rPr lang="sl-SI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 MFCN in PMSE</a:t>
                      </a:r>
                      <a:endParaRPr lang="sl-SI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5278"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2300</a:t>
                      </a:r>
                      <a:endParaRPr lang="sl-SI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 priporočilo</a:t>
                      </a:r>
                      <a:endParaRPr lang="sl-SI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ECC/REC/(14)04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MFCN</a:t>
                      </a:r>
                      <a:endParaRPr lang="sl-SI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Čezmejna koordinacija</a:t>
                      </a:r>
                      <a:endParaRPr lang="sl-SI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81335"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2300</a:t>
                      </a:r>
                      <a:endParaRPr lang="sl-SI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CEPT poročilo</a:t>
                      </a:r>
                      <a:endParaRPr lang="sl-SI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CEPT</a:t>
                      </a:r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Report 58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MFCN,PMSE</a:t>
                      </a:r>
                      <a:endParaRPr lang="sl-SI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Souporaba pasu 2300-2400 MHz med WBB in</a:t>
                      </a:r>
                      <a:r>
                        <a:rPr lang="sl-SI" sz="16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l-SI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PMSE</a:t>
                      </a:r>
                      <a:endParaRPr lang="sl-SI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81335"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2300</a:t>
                      </a:r>
                      <a:endParaRPr lang="sl-SI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CEPT poročilo</a:t>
                      </a:r>
                      <a:endParaRPr lang="sl-SI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CEPT Report 56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MFCN</a:t>
                      </a:r>
                      <a:endParaRPr lang="sl-SI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Souporaba</a:t>
                      </a:r>
                      <a:r>
                        <a:rPr lang="sl-SI" sz="16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sl-SI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pasu 2300 MHz med WBB in obstoječimi primarnimi storitvami</a:t>
                      </a:r>
                      <a:endParaRPr lang="sl-SI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5278"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2300</a:t>
                      </a:r>
                      <a:endParaRPr lang="sl-SI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CEPT poročilo</a:t>
                      </a:r>
                      <a:endParaRPr lang="sl-SI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CEPT Report 55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MFCN</a:t>
                      </a:r>
                      <a:endParaRPr lang="sl-SI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b="0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Harmonizirani</a:t>
                      </a:r>
                      <a:r>
                        <a:rPr lang="sl-SI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tehnični pogoji za WBB  v 2300MHz</a:t>
                      </a:r>
                    </a:p>
                  </a:txBody>
                  <a:tcPr marL="9525" marR="9525" marT="9525" marB="0" anchor="b"/>
                </a:tc>
              </a:tr>
              <a:tr h="245278"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2300</a:t>
                      </a:r>
                      <a:endParaRPr lang="sl-SI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 Poročilo</a:t>
                      </a:r>
                      <a:endParaRPr lang="sl-SI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 Report 205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MFCN</a:t>
                      </a:r>
                      <a:endParaRPr lang="sl-SI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Licensed Shared </a:t>
                      </a:r>
                      <a:r>
                        <a:rPr lang="sl-SI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Access (LSA)</a:t>
                      </a:r>
                      <a:endParaRPr lang="sl-SI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5278"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2300</a:t>
                      </a:r>
                      <a:endParaRPr lang="sl-SI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 Poročilo</a:t>
                      </a:r>
                      <a:endParaRPr lang="sl-SI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 Report 216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MFCN</a:t>
                      </a:r>
                      <a:endParaRPr lang="sl-SI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l-SI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Praktična navodila  za sinhronizacijo TDD omrežij</a:t>
                      </a:r>
                      <a:endParaRPr lang="sl-SI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81335"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2300</a:t>
                      </a:r>
                      <a:endParaRPr lang="sl-SI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 Poročilo</a:t>
                      </a:r>
                      <a:endParaRPr lang="sl-SI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 Report 172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MFCN</a:t>
                      </a:r>
                      <a:endParaRPr lang="sl-SI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Uporaba WBB (</a:t>
                      </a:r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Broadband Wireless Systems</a:t>
                      </a:r>
                      <a:r>
                        <a:rPr lang="sl-SI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 v pasu 2300-2400 MHz </a:t>
                      </a:r>
                      <a:endParaRPr lang="sl-SI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0317">
                <a:tc>
                  <a:txBody>
                    <a:bodyPr/>
                    <a:lstStyle/>
                    <a:p>
                      <a:pPr algn="r" fontAlgn="b"/>
                      <a:r>
                        <a:rPr lang="sl-SI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2300</a:t>
                      </a:r>
                      <a:endParaRPr lang="sl-SI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 Poročilo</a:t>
                      </a:r>
                      <a:endParaRPr lang="sl-SI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 Report 219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PMSE</a:t>
                      </a:r>
                      <a:endParaRPr lang="sl-SI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l-SI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Karakteristike PMSE digitalnih</a:t>
                      </a:r>
                      <a:r>
                        <a:rPr lang="sl-SI" sz="16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video </a:t>
                      </a:r>
                      <a:r>
                        <a:rPr lang="sl-SI" sz="1600" b="0" i="0" u="none" strike="noStrike" baseline="0" noProof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linkov</a:t>
                      </a:r>
                      <a:endParaRPr lang="sl-SI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873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Pasova 3500 in 3700 MHz</a:t>
            </a:r>
            <a:endParaRPr lang="en-US" dirty="0"/>
          </a:p>
        </p:txBody>
      </p:sp>
      <p:graphicFrame>
        <p:nvGraphicFramePr>
          <p:cNvPr id="4" name="Ograd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138769"/>
              </p:ext>
            </p:extLst>
          </p:nvPr>
        </p:nvGraphicFramePr>
        <p:xfrm>
          <a:off x="381000" y="1295400"/>
          <a:ext cx="8592879" cy="2584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524000"/>
                <a:gridCol w="592977"/>
                <a:gridCol w="5180502"/>
              </a:tblGrid>
              <a:tr h="54176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Vrsta dokumenta</a:t>
                      </a:r>
                      <a:endParaRPr lang="sl-SI" sz="18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Oznaka</a:t>
                      </a:r>
                      <a:endParaRPr lang="sl-SI" sz="18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</a:t>
                      </a:r>
                      <a:r>
                        <a:rPr lang="en-US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tori</a:t>
                      </a:r>
                      <a:r>
                        <a:rPr lang="sl-SI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sl-SI" sz="18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tev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</a:t>
                      </a:r>
                      <a:r>
                        <a:rPr lang="en-US" sz="18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aslov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1804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 odločba</a:t>
                      </a:r>
                      <a:endParaRPr lang="sl-SI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2014/276/EU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MFCN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Harmonizirana</a:t>
                      </a:r>
                      <a:r>
                        <a:rPr lang="sl-SI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uporaba pasu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400-3 800 MHz </a:t>
                      </a:r>
                      <a:r>
                        <a:rPr lang="sl-S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 TRA-ECS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82592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 Odločba</a:t>
                      </a:r>
                      <a:endParaRPr lang="sl-SI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</a:t>
                      </a:r>
                      <a:r>
                        <a:rPr lang="sl-S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/DEC/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(11)06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MFCN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Harmonizirani</a:t>
                      </a:r>
                      <a:r>
                        <a:rPr lang="sl-S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kanalski raster za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MFCN</a:t>
                      </a:r>
                      <a:r>
                        <a:rPr lang="sl-S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 pasovih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3400-3600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MHz </a:t>
                      </a:r>
                      <a:r>
                        <a:rPr lang="sl-S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</a:t>
                      </a:r>
                      <a:r>
                        <a:rPr lang="sl-SI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3600-3800 MH</a:t>
                      </a:r>
                      <a:r>
                        <a:rPr lang="sl-S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5919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 Priporočilo</a:t>
                      </a:r>
                      <a:endParaRPr lang="sl-SI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ECC/REC/(15)01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MFCN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Čezmejna koordinacija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45919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CEPT poročilo</a:t>
                      </a:r>
                      <a:endParaRPr lang="sl-SI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CEPT Report 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MFCN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Harmonizirana</a:t>
                      </a:r>
                      <a:r>
                        <a:rPr lang="sl-SI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uporaba pasu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3400-3800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MHz </a:t>
                      </a:r>
                      <a:r>
                        <a:rPr lang="sl-S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 MFCN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5919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 Poročilo</a:t>
                      </a:r>
                      <a:endParaRPr lang="sl-SI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 Report 216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MFCN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sl-S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Praktična navodila  za sinhronizacijo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TDD </a:t>
                      </a:r>
                      <a:r>
                        <a:rPr lang="sl-S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omrežij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82592"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 Poročilo</a:t>
                      </a:r>
                      <a:endParaRPr lang="sl-SI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 Report 203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MFCN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l-S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Tehnični pogoji uporabe za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MFCN</a:t>
                      </a:r>
                      <a:r>
                        <a:rPr lang="sl-S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sl-SI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vključno z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IMT</a:t>
                      </a:r>
                      <a:r>
                        <a:rPr lang="sl-S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 </a:t>
                      </a:r>
                      <a:r>
                        <a:rPr lang="sl-S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pasovih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3400-3600 MHz </a:t>
                      </a:r>
                      <a:r>
                        <a:rPr lang="sl-S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</a:t>
                      </a:r>
                      <a:r>
                        <a:rPr lang="sl-SI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3600-3800 MH</a:t>
                      </a:r>
                      <a:r>
                        <a:rPr lang="sl-S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45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Uvod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Autofit/>
          </a:bodyPr>
          <a:lstStyle/>
          <a:p>
            <a:pPr>
              <a:buBlip>
                <a:blip r:embed="rId4"/>
              </a:buBlip>
            </a:pPr>
            <a:r>
              <a:rPr lang="sl-SI" sz="2300" dirty="0" smtClean="0"/>
              <a:t>Uvod</a:t>
            </a:r>
            <a:r>
              <a:rPr lang="sl-SI" sz="2300" dirty="0"/>
              <a:t>	</a:t>
            </a:r>
          </a:p>
          <a:p>
            <a:pPr>
              <a:buBlip>
                <a:blip r:embed="rId4"/>
              </a:buBlip>
            </a:pPr>
            <a:r>
              <a:rPr lang="sl-SI" sz="2300" dirty="0" smtClean="0"/>
              <a:t>Stanje po dražbi 2014</a:t>
            </a:r>
          </a:p>
          <a:p>
            <a:pPr>
              <a:buBlip>
                <a:blip r:embed="rId4"/>
              </a:buBlip>
            </a:pPr>
            <a:r>
              <a:rPr lang="sl-SI" sz="2300" dirty="0"/>
              <a:t>WRC-15 (RSPG, </a:t>
            </a:r>
            <a:r>
              <a:rPr lang="sl-SI" sz="2300" dirty="0" smtClean="0"/>
              <a:t>RSC, CPG)</a:t>
            </a:r>
          </a:p>
          <a:p>
            <a:r>
              <a:rPr lang="sl-SI" sz="2300" dirty="0" smtClean="0"/>
              <a:t>Priprave na javne dražbe novih frekvenčnih pasov po Evropi (D in F: 2015), </a:t>
            </a:r>
            <a:endParaRPr lang="sl-SI" sz="2300" dirty="0" smtClean="0"/>
          </a:p>
          <a:p>
            <a:r>
              <a:rPr lang="sl-SI" sz="2300" dirty="0" smtClean="0"/>
              <a:t>Pregled </a:t>
            </a:r>
            <a:r>
              <a:rPr lang="sl-SI" sz="2300" dirty="0" smtClean="0"/>
              <a:t>sprejetih EC, ECC dokumentov za nove frekvenčne pasove</a:t>
            </a:r>
          </a:p>
          <a:p>
            <a:pPr>
              <a:buBlip>
                <a:blip r:embed="rId4"/>
              </a:buBlip>
            </a:pPr>
            <a:r>
              <a:rPr lang="sl-SI" sz="2300" dirty="0" smtClean="0"/>
              <a:t>HCM – TWG: Pobuda za skupni tekst za koordinacijske sporazume za nove frekvenčne pasove</a:t>
            </a:r>
          </a:p>
          <a:p>
            <a:pPr>
              <a:buBlip>
                <a:blip r:embed="rId4"/>
              </a:buBlip>
            </a:pPr>
            <a:r>
              <a:rPr lang="sl-SI" sz="2300" dirty="0" smtClean="0"/>
              <a:t>Novi izzivi: PPDR, PMSE prenosne kamere za ENG/OB</a:t>
            </a:r>
            <a:endParaRPr lang="sl-SI" sz="2300" dirty="0"/>
          </a:p>
          <a:p>
            <a:pPr>
              <a:buBlip>
                <a:blip r:embed="rId4"/>
              </a:buBlip>
            </a:pPr>
            <a:r>
              <a:rPr lang="sl-SI" sz="2300" dirty="0" smtClean="0"/>
              <a:t>Sklep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72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824"/>
    </mc:Choice>
    <mc:Fallback xmlns="">
      <p:transition spd="slow" advTm="538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39752" y="352186"/>
            <a:ext cx="6728048" cy="778098"/>
          </a:xfrm>
        </p:spPr>
        <p:txBody>
          <a:bodyPr/>
          <a:lstStyle/>
          <a:p>
            <a:r>
              <a:rPr lang="sl-SI" dirty="0"/>
              <a:t>Plan za naprej – </a:t>
            </a:r>
            <a:r>
              <a:rPr lang="sl-SI" dirty="0" smtClean="0"/>
              <a:t>nacionalni </a:t>
            </a:r>
            <a:r>
              <a:rPr lang="sl-SI" dirty="0"/>
              <a:t>razpis </a:t>
            </a:r>
            <a:r>
              <a:rPr lang="pl-PL" dirty="0"/>
              <a:t>za frekvence </a:t>
            </a:r>
            <a:r>
              <a:rPr lang="pl-PL" dirty="0" smtClean="0"/>
              <a:t>700/1400/1800/2300/3500/3700 MHZ</a:t>
            </a:r>
            <a:endParaRPr lang="sl-SI" dirty="0"/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l-SI" sz="4000" dirty="0" smtClean="0"/>
          </a:p>
          <a:p>
            <a:r>
              <a:rPr lang="sl-SI" sz="4000" dirty="0" smtClean="0"/>
              <a:t>3G5</a:t>
            </a:r>
          </a:p>
          <a:p>
            <a:endParaRPr lang="sl-SI" sz="4000" dirty="0"/>
          </a:p>
          <a:p>
            <a:endParaRPr lang="sl-SI" sz="4000" dirty="0" smtClean="0"/>
          </a:p>
          <a:p>
            <a:r>
              <a:rPr lang="sl-SI" sz="4000" dirty="0" smtClean="0"/>
              <a:t>3G7</a:t>
            </a:r>
            <a:endParaRPr lang="sl-SI" sz="4000" dirty="0"/>
          </a:p>
        </p:txBody>
      </p:sp>
      <p:sp>
        <p:nvSpPr>
          <p:cNvPr id="6" name="Pravokotnik 5"/>
          <p:cNvSpPr/>
          <p:nvPr/>
        </p:nvSpPr>
        <p:spPr>
          <a:xfrm>
            <a:off x="2286000" y="28288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/>
              <a:t>FDD (3425-3500 MHz/ 3525-3600 MHz)</a:t>
            </a:r>
          </a:p>
          <a:p>
            <a:endParaRPr lang="sl-SI" dirty="0"/>
          </a:p>
          <a:p>
            <a:endParaRPr lang="sl-SI" dirty="0"/>
          </a:p>
          <a:p>
            <a:endParaRPr lang="sl-SI" dirty="0" smtClean="0"/>
          </a:p>
          <a:p>
            <a:r>
              <a:rPr lang="sl-SI" dirty="0" smtClean="0"/>
              <a:t>TDD </a:t>
            </a:r>
            <a:r>
              <a:rPr lang="sl-SI" dirty="0"/>
              <a:t>(3490 – 3510 MHz)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2040026"/>
            <a:ext cx="6578600" cy="63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768" y="3287648"/>
            <a:ext cx="2176463" cy="59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Predmet 8"/>
          <p:cNvGraphicFramePr>
            <a:graphicFrameLocks noChangeAspect="1"/>
          </p:cNvGraphicFramePr>
          <p:nvPr>
            <p:extLst/>
          </p:nvPr>
        </p:nvGraphicFramePr>
        <p:xfrm>
          <a:off x="1814165" y="4431787"/>
          <a:ext cx="7242870" cy="1246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Dokument" r:id="rId5" imgW="5807611" imgH="1032478" progId="Word.Document.12">
                  <p:embed/>
                </p:oleObj>
              </mc:Choice>
              <mc:Fallback>
                <p:oleObj name="Dokument" r:id="rId5" imgW="5807611" imgH="10324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14165" y="4431787"/>
                        <a:ext cx="7242870" cy="1246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grada vsebine 2"/>
          <p:cNvSpPr txBox="1">
            <a:spLocks/>
          </p:cNvSpPr>
          <p:nvPr/>
        </p:nvSpPr>
        <p:spPr>
          <a:xfrm>
            <a:off x="2339752" y="5587791"/>
            <a:ext cx="8229600" cy="409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1800" dirty="0"/>
              <a:t>T</a:t>
            </a:r>
            <a:r>
              <a:rPr lang="sl-SI" sz="1800" dirty="0" smtClean="0"/>
              <a:t>DD (3640 – 3800 MHz)</a:t>
            </a:r>
          </a:p>
          <a:p>
            <a:endParaRPr lang="sl-SI" dirty="0" smtClean="0"/>
          </a:p>
          <a:p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1551182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63485" y="183445"/>
            <a:ext cx="6804248" cy="778098"/>
          </a:xfrm>
        </p:spPr>
        <p:txBody>
          <a:bodyPr/>
          <a:lstStyle/>
          <a:p>
            <a:r>
              <a:rPr lang="sl-SI" dirty="0" smtClean="0"/>
              <a:t>Plan za naprej – lokalni razpis </a:t>
            </a:r>
            <a:r>
              <a:rPr lang="pl-PL" dirty="0"/>
              <a:t>za frekvence 3.5/3.7/10/12 GHz – konec </a:t>
            </a:r>
            <a:r>
              <a:rPr lang="pl-PL" dirty="0" smtClean="0"/>
              <a:t>2015 –samo v info - ni predmet posveta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371600"/>
            <a:ext cx="5524500" cy="10668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577" y="2633593"/>
            <a:ext cx="1781175" cy="96513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737" y="3611423"/>
            <a:ext cx="4714875" cy="119062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354" y="4876800"/>
            <a:ext cx="4514850" cy="1228725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9475" y="3507103"/>
            <a:ext cx="1996725" cy="1369697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4500" y="1397000"/>
            <a:ext cx="2073233" cy="1300163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1306" y="2348480"/>
            <a:ext cx="2033406" cy="1225567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0829" y="4862992"/>
            <a:ext cx="1908434" cy="1329443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72367" y="3666864"/>
            <a:ext cx="1889149" cy="125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6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HCM – TWG: Pobuda za skupni tekst za koordinacijske </a:t>
            </a:r>
            <a:r>
              <a:rPr lang="pl-PL" dirty="0" smtClean="0"/>
              <a:t>sporazume</a:t>
            </a:r>
            <a:r>
              <a:rPr lang="pl-PL" dirty="0"/>
              <a:t/>
            </a:r>
            <a:br>
              <a:rPr lang="pl-PL" dirty="0"/>
            </a:b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800600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17.3.2015 Bukarešta: HCM </a:t>
            </a:r>
            <a:r>
              <a:rPr lang="pl-PL" dirty="0"/>
              <a:t>– TWG: Pobuda </a:t>
            </a:r>
            <a:r>
              <a:rPr lang="pl-PL" dirty="0" smtClean="0"/>
              <a:t>Slovenije za </a:t>
            </a:r>
            <a:r>
              <a:rPr lang="pl-PL" dirty="0"/>
              <a:t>skupni tekst za koordinacijske sporazume za nove frekvenčne </a:t>
            </a:r>
            <a:r>
              <a:rPr lang="pl-PL" dirty="0" smtClean="0"/>
              <a:t>pasove 700/1400/2300/3500/3700 MHz ter predlog, kako narediti prehod iz obstoječih 3500 MHz sporazumov za FWA (7 MHz raster -&gt; 5 MHz raster)</a:t>
            </a:r>
          </a:p>
          <a:p>
            <a:r>
              <a:rPr lang="pl-PL" dirty="0" smtClean="0"/>
              <a:t>18.-19.3 2015</a:t>
            </a:r>
            <a:r>
              <a:rPr lang="pl-PL" dirty="0"/>
              <a:t> Bukarešta</a:t>
            </a:r>
            <a:r>
              <a:rPr lang="pl-PL" dirty="0" smtClean="0"/>
              <a:t>: HCM–SWG_FS:  prehod na 3500 MHz</a:t>
            </a:r>
          </a:p>
          <a:p>
            <a:r>
              <a:rPr lang="pl-PL" dirty="0" smtClean="0"/>
              <a:t>24. – 26.3.2015 Luxemburg: HCM–SWG_MS</a:t>
            </a:r>
            <a:r>
              <a:rPr lang="pl-PL" dirty="0"/>
              <a:t>: Pobuda Slovenije za skupni tekst za koordinacijske sporazume za nove frekvenčne pasove 700/1400/2300/3500/3700 </a:t>
            </a:r>
            <a:r>
              <a:rPr lang="pl-PL" dirty="0" smtClean="0"/>
              <a:t>MHz</a:t>
            </a:r>
          </a:p>
          <a:p>
            <a:pPr lvl="1"/>
            <a:r>
              <a:rPr lang="pl-PL" dirty="0"/>
              <a:t>Preliminarni odzivi: DA, od variante samo kot osnova, ki jo je možno spreminjati in vključevati v parcialne bilateralne sporazume, do možnoti skupnega sporazuma vseh 17 </a:t>
            </a:r>
            <a:r>
              <a:rPr lang="pl-PL" dirty="0" smtClean="0"/>
              <a:t>članic</a:t>
            </a:r>
          </a:p>
          <a:p>
            <a:r>
              <a:rPr lang="pl-PL" dirty="0" smtClean="0"/>
              <a:t>19.-20.5. 2015, </a:t>
            </a:r>
            <a:r>
              <a:rPr lang="pl-PL" dirty="0"/>
              <a:t>Bled </a:t>
            </a:r>
            <a:r>
              <a:rPr lang="pl-PL" dirty="0" smtClean="0"/>
              <a:t>: Delavnica EU regulatorjev</a:t>
            </a:r>
          </a:p>
          <a:p>
            <a:pPr lvl="1"/>
            <a:r>
              <a:rPr lang="pl-PL" dirty="0" smtClean="0"/>
              <a:t>Nemci in Avstrijci pripravljajo nekaj podobnega, Hrvaška je zainteresirana, Slovenija pošlje predlog teksta sosednjim državam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59010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l-SI" dirty="0" smtClean="0"/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endParaRPr lang="sl-SI" dirty="0" smtClean="0"/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dirty="0" smtClean="0"/>
              <a:t>Hvala za pozornost</a:t>
            </a:r>
          </a:p>
          <a:p>
            <a:pPr marL="0" indent="0" algn="ctr">
              <a:buNone/>
            </a:pPr>
            <a:r>
              <a:rPr lang="sl-SI" smtClean="0"/>
              <a:t>Vprašanja???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0945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97"/>
    </mc:Choice>
    <mc:Fallback xmlns="">
      <p:transition spd="slow" advTm="889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39751" y="352186"/>
            <a:ext cx="6417713" cy="778098"/>
          </a:xfrm>
        </p:spPr>
        <p:txBody>
          <a:bodyPr/>
          <a:lstStyle/>
          <a:p>
            <a:r>
              <a:rPr lang="sl-SI" dirty="0" smtClean="0"/>
              <a:t>Rezultati dražbe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 x 200 MHz </a:t>
            </a:r>
            <a:r>
              <a:rPr lang="sl-SI" dirty="0" smtClean="0"/>
              <a:t>parnega</a:t>
            </a:r>
            <a:r>
              <a:rPr lang="en-US" dirty="0" smtClean="0"/>
              <a:t>, 1 x 70 MHz </a:t>
            </a:r>
            <a:r>
              <a:rPr lang="sl-SI" dirty="0" smtClean="0"/>
              <a:t>neparnega</a:t>
            </a:r>
            <a:endParaRPr lang="en-US" dirty="0"/>
          </a:p>
        </p:txBody>
      </p:sp>
      <p:graphicFrame>
        <p:nvGraphicFramePr>
          <p:cNvPr id="5" name="Predm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524267"/>
              </p:ext>
            </p:extLst>
          </p:nvPr>
        </p:nvGraphicFramePr>
        <p:xfrm>
          <a:off x="338138" y="1303338"/>
          <a:ext cx="5876925" cy="557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Dokument" r:id="rId4" imgW="5907680" imgH="5618011" progId="Word.Document.12">
                  <p:embed/>
                </p:oleObj>
              </mc:Choice>
              <mc:Fallback>
                <p:oleObj name="Dokument" r:id="rId4" imgW="5907680" imgH="56180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8138" y="1303338"/>
                        <a:ext cx="5876925" cy="5572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2746375" y="36179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2746375" y="36179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90" name="Picture 1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8" t="23887" r="46665" b="38056"/>
          <a:stretch/>
        </p:blipFill>
        <p:spPr bwMode="auto">
          <a:xfrm>
            <a:off x="5977738" y="1291230"/>
            <a:ext cx="2944711" cy="255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67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39752" y="352186"/>
            <a:ext cx="5585048" cy="778098"/>
          </a:xfrm>
        </p:spPr>
        <p:txBody>
          <a:bodyPr/>
          <a:lstStyle/>
          <a:p>
            <a:r>
              <a:rPr lang="sl-SI" dirty="0" smtClean="0"/>
              <a:t>WRC -15 (stanje po </a:t>
            </a:r>
            <a:r>
              <a:rPr lang="sl-SI" dirty="0"/>
              <a:t>CPG15-6 – </a:t>
            </a:r>
            <a:r>
              <a:rPr lang="sl-SI" dirty="0" smtClean="0"/>
              <a:t>Maj 2015)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sz="2800" dirty="0" smtClean="0"/>
              <a:t>AI_1.1: Novi frekvenčni pasovi za IMT:</a:t>
            </a:r>
          </a:p>
          <a:p>
            <a:pPr lvl="1"/>
            <a:r>
              <a:rPr lang="sl-SI" sz="2400" dirty="0" smtClean="0"/>
              <a:t>ECP kategorije 1 (dodelitev za IMT</a:t>
            </a:r>
            <a:r>
              <a:rPr lang="sl-SI" sz="2400" dirty="0"/>
              <a:t>): </a:t>
            </a:r>
            <a:endParaRPr lang="sl-SI" sz="2400" dirty="0" smtClean="0"/>
          </a:p>
          <a:p>
            <a:pPr lvl="2"/>
            <a:r>
              <a:rPr lang="sl-SI" sz="1700" dirty="0" smtClean="0"/>
              <a:t>1 427-1 </a:t>
            </a:r>
            <a:r>
              <a:rPr lang="sl-SI" sz="1700" dirty="0"/>
              <a:t>518MHz, 3 </a:t>
            </a:r>
            <a:r>
              <a:rPr lang="sl-SI" sz="1700" dirty="0" smtClean="0"/>
              <a:t>400-3 800 MHz</a:t>
            </a:r>
          </a:p>
          <a:p>
            <a:pPr lvl="1"/>
            <a:r>
              <a:rPr lang="sl-SI" sz="2600" dirty="0" smtClean="0"/>
              <a:t>ECP kategorije 3 (ni sprememb)</a:t>
            </a:r>
          </a:p>
          <a:p>
            <a:pPr lvl="2"/>
            <a:r>
              <a:rPr lang="en-GB" sz="1700" dirty="0" smtClean="0"/>
              <a:t>470 </a:t>
            </a:r>
            <a:r>
              <a:rPr lang="en-GB" sz="1700" dirty="0"/>
              <a:t>694 MHz, 1 300-1 350 MHz, 1350-1400 MHz, 1 518-1 525 MHz, 1 695-1 710 MHz, 2 025-2 110 MHz, 2 200-2 290 MHz, </a:t>
            </a:r>
            <a:r>
              <a:rPr lang="sl-SI" sz="1700" dirty="0" smtClean="0"/>
              <a:t>(</a:t>
            </a:r>
            <a:r>
              <a:rPr lang="en-US" sz="1700" dirty="0" smtClean="0"/>
              <a:t>2 </a:t>
            </a:r>
            <a:r>
              <a:rPr lang="en-US" sz="1700" dirty="0"/>
              <a:t>700-2 900 </a:t>
            </a:r>
            <a:r>
              <a:rPr lang="en-US" sz="1700" dirty="0" smtClean="0"/>
              <a:t>MHz</a:t>
            </a:r>
            <a:r>
              <a:rPr lang="sl-SI" sz="1700" dirty="0" smtClean="0"/>
              <a:t> ?),</a:t>
            </a:r>
            <a:r>
              <a:rPr lang="en-US" sz="1700" dirty="0" smtClean="0"/>
              <a:t> </a:t>
            </a:r>
            <a:r>
              <a:rPr lang="en-GB" sz="1700" dirty="0" smtClean="0"/>
              <a:t>2</a:t>
            </a:r>
            <a:r>
              <a:rPr lang="en-GB" sz="1700" dirty="0"/>
              <a:t> 900-3 100 MHz, 3 300-3 400 MHz, 3800-4200 MHz, 4 400-4 500 MHz, 4 500-4 800 MHz, 4 800-4 990 MHz </a:t>
            </a:r>
            <a:r>
              <a:rPr lang="sl-SI" sz="1700" dirty="0" smtClean="0"/>
              <a:t>in</a:t>
            </a:r>
            <a:r>
              <a:rPr lang="en-GB" sz="1700" dirty="0" smtClean="0"/>
              <a:t> </a:t>
            </a:r>
            <a:r>
              <a:rPr lang="en-GB" sz="1700" dirty="0"/>
              <a:t>5 350-5 470 MHz, 5725-5850 MHz and 5925-6425 MHz</a:t>
            </a:r>
            <a:endParaRPr lang="sl-SI" sz="1700" dirty="0" smtClean="0"/>
          </a:p>
          <a:p>
            <a:pPr lvl="1"/>
            <a:r>
              <a:rPr lang="sl-SI" sz="2600" dirty="0" smtClean="0"/>
              <a:t>Ven iz liste kandidatov za ECP (Maj 2015):</a:t>
            </a:r>
          </a:p>
          <a:p>
            <a:pPr lvl="2"/>
            <a:r>
              <a:rPr lang="sl-SI" sz="1700" dirty="0" smtClean="0"/>
              <a:t>FIN, S, UK:</a:t>
            </a:r>
            <a:r>
              <a:rPr lang="en-US" sz="1700" dirty="0" smtClean="0"/>
              <a:t>, </a:t>
            </a:r>
            <a:r>
              <a:rPr lang="en-US" sz="1700" dirty="0"/>
              <a:t>2 700-2 900 MHz </a:t>
            </a:r>
            <a:r>
              <a:rPr lang="en-US" sz="1700" dirty="0" smtClean="0"/>
              <a:t> </a:t>
            </a:r>
            <a:endParaRPr lang="sl-SI" sz="1700" dirty="0" smtClean="0"/>
          </a:p>
          <a:p>
            <a:r>
              <a:rPr lang="sl-SI" sz="2400" dirty="0" smtClean="0"/>
              <a:t>AI_1.2: 700 MHz  (694 – 790 MHz) pas za IMT</a:t>
            </a:r>
          </a:p>
          <a:p>
            <a:r>
              <a:rPr lang="sl-SI" sz="2400" dirty="0" smtClean="0"/>
              <a:t>AI_1.3: PPDR: za regijo 1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02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6575648" cy="778098"/>
          </a:xfrm>
        </p:spPr>
        <p:txBody>
          <a:bodyPr/>
          <a:lstStyle/>
          <a:p>
            <a:r>
              <a:rPr lang="sl-SI" dirty="0" smtClean="0"/>
              <a:t>Mnenje </a:t>
            </a:r>
            <a:r>
              <a:rPr lang="en-US" dirty="0" smtClean="0"/>
              <a:t>RSPG WRC-15</a:t>
            </a:r>
            <a:r>
              <a:rPr lang="sl-SI" dirty="0" smtClean="0"/>
              <a:t> o AI_1.1</a:t>
            </a:r>
            <a:r>
              <a:rPr lang="en-US" dirty="0" smtClean="0"/>
              <a:t>: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en-US" dirty="0"/>
              <a:t> </a:t>
            </a:r>
            <a:r>
              <a:rPr lang="en-US" b="1" dirty="0"/>
              <a:t>RSPG15-593 FINAL</a:t>
            </a:r>
            <a:r>
              <a:rPr lang="sl-SI" b="1" dirty="0"/>
              <a:t> – FEB </a:t>
            </a:r>
            <a:r>
              <a:rPr lang="sl-SI" b="1" dirty="0" smtClean="0"/>
              <a:t>2015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AI</a:t>
            </a:r>
            <a:r>
              <a:rPr lang="sl-SI" dirty="0"/>
              <a:t>_</a:t>
            </a:r>
            <a:r>
              <a:rPr lang="en-US" dirty="0"/>
              <a:t> 1</a:t>
            </a:r>
            <a:r>
              <a:rPr lang="sl-SI" dirty="0"/>
              <a:t>.</a:t>
            </a:r>
            <a:r>
              <a:rPr lang="en-US" dirty="0"/>
              <a:t>1: </a:t>
            </a:r>
            <a:r>
              <a:rPr lang="en-US" dirty="0" err="1"/>
              <a:t>Navodilo</a:t>
            </a:r>
            <a:r>
              <a:rPr lang="en-US" dirty="0"/>
              <a:t> EC </a:t>
            </a:r>
            <a:r>
              <a:rPr lang="en-US" dirty="0" err="1"/>
              <a:t>članicam</a:t>
            </a:r>
            <a:r>
              <a:rPr lang="en-US" dirty="0"/>
              <a:t> (</a:t>
            </a:r>
            <a:r>
              <a:rPr lang="en-US" dirty="0" err="1"/>
              <a:t>poglavje</a:t>
            </a:r>
            <a:r>
              <a:rPr lang="en-US" dirty="0"/>
              <a:t> 4, str. 9, 10</a:t>
            </a:r>
            <a:r>
              <a:rPr lang="en-US" dirty="0" smtClean="0"/>
              <a:t>):</a:t>
            </a:r>
            <a:r>
              <a:rPr lang="sl-SI" dirty="0" smtClean="0"/>
              <a:t> </a:t>
            </a:r>
            <a:r>
              <a:rPr lang="en-US" sz="1800" dirty="0" smtClean="0"/>
              <a:t>Member </a:t>
            </a:r>
            <a:r>
              <a:rPr lang="en-US" sz="1800" dirty="0"/>
              <a:t>States should:</a:t>
            </a:r>
          </a:p>
          <a:p>
            <a:pPr lvl="1"/>
            <a:r>
              <a:rPr lang="en-US" sz="1800" dirty="0" smtClean="0"/>
              <a:t>support </a:t>
            </a:r>
            <a:r>
              <a:rPr lang="en-US" sz="1800" dirty="0">
                <a:solidFill>
                  <a:srgbClr val="FF0000"/>
                </a:solidFill>
              </a:rPr>
              <a:t>no regulatory additional constraints to mobile service </a:t>
            </a:r>
            <a:r>
              <a:rPr lang="en-US" sz="1800" dirty="0"/>
              <a:t>for the protection of </a:t>
            </a:r>
            <a:r>
              <a:rPr lang="en-US" sz="1800" dirty="0">
                <a:solidFill>
                  <a:srgbClr val="FF0000"/>
                </a:solidFill>
              </a:rPr>
              <a:t>aeronautical telemetry in the band 1429 – 1518 MHz</a:t>
            </a:r>
            <a:r>
              <a:rPr lang="en-US" sz="1800" dirty="0"/>
              <a:t>,</a:t>
            </a:r>
          </a:p>
          <a:p>
            <a:pPr lvl="1"/>
            <a:r>
              <a:rPr lang="en-US" sz="1800" dirty="0" smtClean="0"/>
              <a:t>also </a:t>
            </a:r>
            <a:r>
              <a:rPr lang="en-US" sz="1800" dirty="0">
                <a:solidFill>
                  <a:srgbClr val="FF0000"/>
                </a:solidFill>
              </a:rPr>
              <a:t>support</a:t>
            </a:r>
            <a:r>
              <a:rPr lang="en-US" sz="1800" dirty="0"/>
              <a:t>, based on the RSPG Broadband Opinion, the </a:t>
            </a:r>
            <a:r>
              <a:rPr lang="en-US" sz="1800" dirty="0">
                <a:solidFill>
                  <a:srgbClr val="FF0000"/>
                </a:solidFill>
              </a:rPr>
              <a:t>worldwide identification of the following additional </a:t>
            </a:r>
            <a:r>
              <a:rPr lang="en-US" sz="1400" dirty="0">
                <a:solidFill>
                  <a:srgbClr val="FF0000"/>
                </a:solidFill>
              </a:rPr>
              <a:t>frequency bands for IMT</a:t>
            </a:r>
            <a:r>
              <a:rPr lang="en-US" sz="1400" dirty="0"/>
              <a:t>:</a:t>
            </a:r>
          </a:p>
          <a:p>
            <a:pPr lvl="2"/>
            <a:r>
              <a:rPr lang="en-US" sz="1600" dirty="0" smtClean="0">
                <a:solidFill>
                  <a:srgbClr val="FF0000"/>
                </a:solidFill>
              </a:rPr>
              <a:t>1427 </a:t>
            </a:r>
            <a:r>
              <a:rPr lang="en-US" sz="1600" dirty="0">
                <a:solidFill>
                  <a:srgbClr val="FF0000"/>
                </a:solidFill>
              </a:rPr>
              <a:t>- 1518 MHz </a:t>
            </a:r>
            <a:r>
              <a:rPr lang="en-US" sz="1600" dirty="0" smtClean="0">
                <a:solidFill>
                  <a:srgbClr val="FF0000"/>
                </a:solidFill>
              </a:rPr>
              <a:t>and</a:t>
            </a:r>
            <a:endParaRPr lang="en-US" sz="1600" dirty="0">
              <a:solidFill>
                <a:srgbClr val="FF0000"/>
              </a:solidFill>
            </a:endParaRPr>
          </a:p>
          <a:p>
            <a:pPr lvl="2"/>
            <a:r>
              <a:rPr lang="en-US" sz="1600" dirty="0" smtClean="0">
                <a:solidFill>
                  <a:srgbClr val="FF0000"/>
                </a:solidFill>
              </a:rPr>
              <a:t>3400 </a:t>
            </a:r>
            <a:r>
              <a:rPr lang="en-US" sz="1600" dirty="0">
                <a:solidFill>
                  <a:srgbClr val="FF0000"/>
                </a:solidFill>
              </a:rPr>
              <a:t>- 3800 MHz (Already </a:t>
            </a:r>
            <a:r>
              <a:rPr lang="en-US" sz="1600" dirty="0" err="1">
                <a:solidFill>
                  <a:srgbClr val="FF0000"/>
                </a:solidFill>
              </a:rPr>
              <a:t>harmonised</a:t>
            </a:r>
            <a:r>
              <a:rPr lang="en-US" sz="1600" dirty="0">
                <a:solidFill>
                  <a:srgbClr val="FF0000"/>
                </a:solidFill>
              </a:rPr>
              <a:t> by EC Decision C(2014)2798)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9758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39752" y="352186"/>
            <a:ext cx="6423248" cy="778098"/>
          </a:xfrm>
        </p:spPr>
        <p:txBody>
          <a:bodyPr/>
          <a:lstStyle/>
          <a:p>
            <a:r>
              <a:rPr lang="sl-SI" dirty="0"/>
              <a:t>Mnenje </a:t>
            </a:r>
            <a:r>
              <a:rPr lang="en-US" dirty="0"/>
              <a:t>RSPG WRC-15</a:t>
            </a:r>
            <a:r>
              <a:rPr lang="sl-SI" dirty="0"/>
              <a:t> </a:t>
            </a:r>
            <a:r>
              <a:rPr lang="sl-SI" dirty="0" smtClean="0"/>
              <a:t>o AI_1.2 </a:t>
            </a:r>
            <a:r>
              <a:rPr lang="en-US" dirty="0" smtClean="0"/>
              <a:t>:</a:t>
            </a:r>
            <a:r>
              <a:rPr lang="sl-SI" dirty="0"/>
              <a:t/>
            </a:r>
            <a:br>
              <a:rPr lang="sl-SI" dirty="0"/>
            </a:br>
            <a:r>
              <a:rPr lang="en-US" dirty="0"/>
              <a:t> </a:t>
            </a:r>
            <a:r>
              <a:rPr lang="en-US" b="1" dirty="0"/>
              <a:t>RSPG15-593 FINAL</a:t>
            </a:r>
            <a:r>
              <a:rPr lang="sl-SI" b="1" dirty="0"/>
              <a:t> – FEB </a:t>
            </a:r>
            <a:r>
              <a:rPr lang="sl-SI" b="1" dirty="0" smtClean="0"/>
              <a:t>2015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r>
              <a:rPr lang="fr-FR" sz="1800" dirty="0" smtClean="0"/>
              <a:t>A.I</a:t>
            </a:r>
            <a:r>
              <a:rPr lang="sl-SI" sz="1800" dirty="0" smtClean="0"/>
              <a:t>_</a:t>
            </a:r>
            <a:r>
              <a:rPr lang="fr-FR" sz="1800" dirty="0" smtClean="0"/>
              <a:t>1</a:t>
            </a:r>
            <a:r>
              <a:rPr lang="sl-SI" sz="1800" dirty="0" smtClean="0"/>
              <a:t>.</a:t>
            </a:r>
            <a:r>
              <a:rPr lang="fr-FR" sz="1800" dirty="0" smtClean="0"/>
              <a:t>2</a:t>
            </a:r>
            <a:r>
              <a:rPr lang="fr-FR" sz="1800" dirty="0"/>
              <a:t>: </a:t>
            </a:r>
            <a:r>
              <a:rPr lang="fr-FR" sz="1800" dirty="0" smtClean="0"/>
              <a:t>700 </a:t>
            </a:r>
            <a:r>
              <a:rPr lang="fr-FR" sz="1800" dirty="0"/>
              <a:t>MHz </a:t>
            </a:r>
            <a:r>
              <a:rPr lang="fr-FR" sz="1800" dirty="0" smtClean="0"/>
              <a:t>pas</a:t>
            </a:r>
            <a:r>
              <a:rPr lang="sl-SI" sz="1800" dirty="0" smtClean="0"/>
              <a:t> - </a:t>
            </a:r>
            <a:r>
              <a:rPr lang="en-US" sz="1800" dirty="0" smtClean="0"/>
              <a:t>Member </a:t>
            </a:r>
            <a:r>
              <a:rPr lang="en-US" sz="1800" dirty="0"/>
              <a:t>States should</a:t>
            </a:r>
            <a:r>
              <a:rPr lang="en-US" sz="1800" dirty="0" smtClean="0"/>
              <a:t>:</a:t>
            </a:r>
            <a:endParaRPr lang="en-US" sz="1800" dirty="0"/>
          </a:p>
          <a:p>
            <a:pPr lvl="1"/>
            <a:r>
              <a:rPr lang="sl-SI" sz="1800" dirty="0" smtClean="0"/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support </a:t>
            </a:r>
            <a:r>
              <a:rPr lang="en-US" sz="1800" dirty="0">
                <a:solidFill>
                  <a:srgbClr val="FF0000"/>
                </a:solidFill>
              </a:rPr>
              <a:t>694 MHz </a:t>
            </a:r>
            <a:r>
              <a:rPr lang="en-US" sz="1800" dirty="0"/>
              <a:t>as the lower edge for the allocation to the mobile service on a co-primary basis with the broadcasting service and </a:t>
            </a:r>
            <a:r>
              <a:rPr lang="en-US" sz="1800" dirty="0">
                <a:solidFill>
                  <a:srgbClr val="FF0000"/>
                </a:solidFill>
              </a:rPr>
              <a:t>identification for IMT in the 700 MHz band</a:t>
            </a:r>
            <a:r>
              <a:rPr lang="en-US" sz="1800" dirty="0"/>
              <a:t>, while ensuring protection of the broadcasting service below 694 MHz;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ensure </a:t>
            </a:r>
            <a:r>
              <a:rPr lang="en-US" sz="1800" dirty="0">
                <a:solidFill>
                  <a:srgbClr val="FF0000"/>
                </a:solidFill>
              </a:rPr>
              <a:t>that no regulatory provisions </a:t>
            </a:r>
            <a:r>
              <a:rPr lang="en-US" sz="1800" dirty="0"/>
              <a:t>in RR relevant </a:t>
            </a:r>
            <a:r>
              <a:rPr lang="en-US" sz="1800" dirty="0">
                <a:solidFill>
                  <a:srgbClr val="FF0000"/>
                </a:solidFill>
              </a:rPr>
              <a:t>to coexistence with broadcasting </a:t>
            </a:r>
            <a:r>
              <a:rPr lang="en-US" sz="1800" dirty="0"/>
              <a:t>(co-channel, co-frequency and adjacent frequency) </a:t>
            </a:r>
            <a:r>
              <a:rPr lang="en-US" sz="1800" dirty="0">
                <a:solidFill>
                  <a:srgbClr val="FF0000"/>
                </a:solidFill>
              </a:rPr>
              <a:t>in addition to GE-06 agreement is adopted</a:t>
            </a:r>
            <a:r>
              <a:rPr lang="en-US" sz="1800" dirty="0"/>
              <a:t>;</a:t>
            </a:r>
          </a:p>
          <a:p>
            <a:pPr lvl="1"/>
            <a:r>
              <a:rPr lang="en-US" sz="1800" dirty="0" smtClean="0"/>
              <a:t>ensure </a:t>
            </a:r>
            <a:r>
              <a:rPr lang="en-US" sz="1800" dirty="0">
                <a:solidFill>
                  <a:srgbClr val="FF0000"/>
                </a:solidFill>
              </a:rPr>
              <a:t>equitable access between mobile service and aeronautical </a:t>
            </a:r>
            <a:r>
              <a:rPr lang="en-US" sz="1800" dirty="0" err="1">
                <a:solidFill>
                  <a:srgbClr val="FF0000"/>
                </a:solidFill>
              </a:rPr>
              <a:t>radionavigation</a:t>
            </a:r>
            <a:r>
              <a:rPr lang="en-US" sz="1800" dirty="0"/>
              <a:t> services so as to facilitate the deployment of mobile services in all EU countries through appropriate regulatory provisions in the Radio Regulations. Cross-border coordination agreements should be aimed to be reached before WRC-15 for all Member States bordering countries outside the EU operating aeronautical </a:t>
            </a:r>
            <a:r>
              <a:rPr lang="en-US" sz="1800" dirty="0" err="1"/>
              <a:t>radionavigation</a:t>
            </a:r>
            <a:r>
              <a:rPr lang="en-US" sz="1800" dirty="0"/>
              <a:t> service.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ensure </a:t>
            </a:r>
            <a:r>
              <a:rPr lang="en-US" sz="1800" dirty="0">
                <a:solidFill>
                  <a:srgbClr val="FF0000"/>
                </a:solidFill>
              </a:rPr>
              <a:t>that there is no new provision which prohibits options for PMSE </a:t>
            </a:r>
            <a:r>
              <a:rPr lang="en-US" sz="1800" dirty="0" smtClean="0"/>
              <a:t>equipment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487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39752" y="352186"/>
            <a:ext cx="6423248" cy="778098"/>
          </a:xfrm>
        </p:spPr>
        <p:txBody>
          <a:bodyPr/>
          <a:lstStyle/>
          <a:p>
            <a:r>
              <a:rPr lang="sl-SI" dirty="0" smtClean="0"/>
              <a:t>700 MHz pas – Sklep </a:t>
            </a:r>
            <a:r>
              <a:rPr lang="en-US" dirty="0" smtClean="0"/>
              <a:t>Radio </a:t>
            </a:r>
            <a:r>
              <a:rPr lang="en-US" dirty="0"/>
              <a:t>Spectrum Policy Group </a:t>
            </a:r>
            <a:r>
              <a:rPr lang="en-US" dirty="0" smtClean="0"/>
              <a:t>(</a:t>
            </a:r>
            <a:r>
              <a:rPr lang="sl-SI" dirty="0" smtClean="0"/>
              <a:t>19.2.2015)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2404" y="1295400"/>
            <a:ext cx="91315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Member states should make the 700 MHz band available for " </a:t>
            </a:r>
            <a:r>
              <a:rPr lang="en-US" i="1" dirty="0"/>
              <a:t>effective use</a:t>
            </a:r>
            <a:r>
              <a:rPr lang="en-US" dirty="0"/>
              <a:t>" </a:t>
            </a:r>
            <a:r>
              <a:rPr lang="en-US" dirty="0" smtClean="0"/>
              <a:t>by</a:t>
            </a:r>
            <a:r>
              <a:rPr lang="sl-SI" dirty="0" smtClean="0"/>
              <a:t> </a:t>
            </a:r>
            <a:r>
              <a:rPr lang="en-US" dirty="0" smtClean="0"/>
              <a:t>electronic </a:t>
            </a:r>
            <a:r>
              <a:rPr lang="en-US" dirty="0"/>
              <a:t>communications services " </a:t>
            </a:r>
            <a:r>
              <a:rPr lang="en-US" i="1" dirty="0"/>
              <a:t>as early as possible</a:t>
            </a:r>
            <a:r>
              <a:rPr lang="en-US" dirty="0"/>
              <a:t>" but </a:t>
            </a:r>
            <a:r>
              <a:rPr lang="sl-SI" dirty="0" err="1" smtClean="0"/>
              <a:t>latest</a:t>
            </a:r>
            <a:r>
              <a:rPr lang="sl-SI" dirty="0" smtClean="0"/>
              <a:t> </a:t>
            </a:r>
            <a:r>
              <a:rPr lang="en-US" dirty="0" smtClean="0"/>
              <a:t>by </a:t>
            </a:r>
            <a:r>
              <a:rPr lang="en-US" dirty="0"/>
              <a:t>the end of 2020 </a:t>
            </a:r>
          </a:p>
        </p:txBody>
      </p:sp>
      <p:graphicFrame>
        <p:nvGraphicFramePr>
          <p:cNvPr id="4" name="Ograda vsebin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0892951"/>
              </p:ext>
            </p:extLst>
          </p:nvPr>
        </p:nvGraphicFramePr>
        <p:xfrm>
          <a:off x="152400" y="2514600"/>
          <a:ext cx="8991600" cy="427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2819400"/>
                <a:gridCol w="4572000"/>
              </a:tblGrid>
              <a:tr h="142240">
                <a:tc>
                  <a:txBody>
                    <a:bodyPr/>
                    <a:lstStyle/>
                    <a:p>
                      <a:r>
                        <a:rPr lang="en-US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Timing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470-694 MHz band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700 MHz band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Timing not defined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 EU level:</a:t>
                      </a:r>
                    </a:p>
                    <a:p>
                      <a:pPr marL="285750" indent="-285750">
                        <a:buFontTx/>
                        <a:buBlip>
                          <a:blip r:embed="rId2"/>
                        </a:buBlip>
                      </a:pPr>
                      <a:r>
                        <a:rPr lang="sl-SI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Harmonised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technical conditions</a:t>
                      </a:r>
                      <a:r>
                        <a:rPr lang="sl-SI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the use of the 700 MHz band</a:t>
                      </a:r>
                      <a:r>
                        <a:rPr lang="sl-SI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wireless broadband</a:t>
                      </a:r>
                    </a:p>
                    <a:p>
                      <a:pPr marL="285750" indent="-285750">
                        <a:buFontTx/>
                        <a:buBlip>
                          <a:blip r:embed="rId2"/>
                        </a:buBlip>
                      </a:pPr>
                      <a:r>
                        <a:rPr lang="sl-SI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Deadlines for national</a:t>
                      </a:r>
                      <a:r>
                        <a:rPr lang="sl-SI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authorisation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processes and "</a:t>
                      </a:r>
                      <a:r>
                        <a:rPr lang="sl-SI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effective"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* use of the 700</a:t>
                      </a:r>
                    </a:p>
                    <a:p>
                      <a:pPr marL="285750" indent="-285750">
                        <a:buFontTx/>
                        <a:buBlip>
                          <a:blip r:embed="rId2"/>
                        </a:buBlip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MHz band laid down in a binding</a:t>
                      </a:r>
                      <a:r>
                        <a:rPr lang="sl-SI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legislative measure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End 2017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Agreements on cross-border</a:t>
                      </a:r>
                      <a:r>
                        <a:rPr lang="sl-SI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coordination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finalised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End 2020 (+ </a:t>
                      </a:r>
                      <a:r>
                        <a:rPr lang="sl-SI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2y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700 MHz band available for "</a:t>
                      </a:r>
                    </a:p>
                    <a:p>
                      <a:r>
                        <a:rPr lang="en-US" sz="16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effective use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"* by electronic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communications services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Until 2030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600" dirty="0" err="1" smtClean="0"/>
                        <a:t>Avaliable</a:t>
                      </a:r>
                      <a:r>
                        <a:rPr lang="sl-SI" sz="1600" dirty="0" smtClean="0"/>
                        <a:t> </a:t>
                      </a:r>
                      <a:r>
                        <a:rPr lang="sl-SI" sz="1600" dirty="0" err="1" smtClean="0"/>
                        <a:t>for</a:t>
                      </a:r>
                      <a:r>
                        <a:rPr lang="sl-SI" sz="1600" dirty="0" smtClean="0"/>
                        <a:t> DTT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Beyond 2030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band available</a:t>
                      </a:r>
                      <a:r>
                        <a:rPr lang="sl-SI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downstream audiovisual</a:t>
                      </a:r>
                      <a:r>
                        <a:rPr lang="sl-SI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content distribution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031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Prosti RF pasovi namenjeni za TRA_ECS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5654"/>
            <a:ext cx="6248400" cy="498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019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304800"/>
            <a:ext cx="6575648" cy="778098"/>
          </a:xfrm>
        </p:spPr>
        <p:txBody>
          <a:bodyPr/>
          <a:lstStyle/>
          <a:p>
            <a:r>
              <a:rPr lang="sl-SI" dirty="0" smtClean="0"/>
              <a:t>700 MHz – skupna rešitev za MFCN in PPDR – obveznost </a:t>
            </a:r>
            <a:r>
              <a:rPr lang="sl-SI" dirty="0" err="1" smtClean="0"/>
              <a:t>prioritizacije</a:t>
            </a:r>
            <a:r>
              <a:rPr lang="sl-SI" dirty="0" smtClean="0"/>
              <a:t> prometa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525963"/>
          </a:xfrm>
        </p:spPr>
        <p:txBody>
          <a:bodyPr>
            <a:noAutofit/>
          </a:bodyPr>
          <a:lstStyle/>
          <a:p>
            <a:endParaRPr lang="sl-SI" sz="1600" dirty="0" smtClean="0"/>
          </a:p>
          <a:p>
            <a:endParaRPr lang="sl-SI" sz="1600" dirty="0"/>
          </a:p>
          <a:p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399"/>
            <a:ext cx="8001000" cy="544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2517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7|2.2|15.4|4|15.5|0.9|4.5|4.2|2.1"/>
</p:tagLst>
</file>

<file path=ppt/theme/theme1.xml><?xml version="1.0" encoding="utf-8"?>
<a:theme xmlns:a="http://schemas.openxmlformats.org/drawingml/2006/main" name="prezentacij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5713</TotalTime>
  <Words>1306</Words>
  <Application>Microsoft Office PowerPoint</Application>
  <PresentationFormat>Diaprojekcija na zaslonu (4:3)</PresentationFormat>
  <Paragraphs>294</Paragraphs>
  <Slides>23</Slides>
  <Notes>4</Notes>
  <HiddenSlides>6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23</vt:i4>
      </vt:variant>
    </vt:vector>
  </HeadingPairs>
  <TitlesOfParts>
    <vt:vector size="25" baseType="lpstr">
      <vt:lpstr>prezentacija</vt:lpstr>
      <vt:lpstr>Dokument</vt:lpstr>
      <vt:lpstr>Novi RF pasovi za javne mobilne komunikacije</vt:lpstr>
      <vt:lpstr>Uvod</vt:lpstr>
      <vt:lpstr>Rezultati dražbe 2 x 200 MHz parnega, 1 x 70 MHz neparnega</vt:lpstr>
      <vt:lpstr>WRC -15 (stanje po CPG15-6 – Maj 2015)</vt:lpstr>
      <vt:lpstr>Mnenje RSPG WRC-15 o AI_1.1:  RSPG15-593 FINAL – FEB 2015</vt:lpstr>
      <vt:lpstr>Mnenje RSPG WRC-15 o AI_1.2 :  RSPG15-593 FINAL – FEB 2015</vt:lpstr>
      <vt:lpstr>700 MHz pas – Sklep Radio Spectrum Policy Group (19.2.2015)</vt:lpstr>
      <vt:lpstr>Prosti RF pasovi namenjeni za TRA_ECS</vt:lpstr>
      <vt:lpstr>700 MHz – skupna rešitev za MFCN in PPDR – obveznost prioritizacije prometa</vt:lpstr>
      <vt:lpstr>Ideas for implementation of 700 MHz band – possible sharing with BBPPRD  </vt:lpstr>
      <vt:lpstr>Roaming on commercial networks</vt:lpstr>
      <vt:lpstr>Shared network with commercial operators </vt:lpstr>
      <vt:lpstr>Issues</vt:lpstr>
      <vt:lpstr>700 MHz pas</vt:lpstr>
      <vt:lpstr>Pasovi 1400 MHz, 1800 MHz, 2100 MHZ</vt:lpstr>
      <vt:lpstr>Pas 1400 MHz</vt:lpstr>
      <vt:lpstr>Nedodeljeni spekter v pasovih 1800 MHz, 2100 MHz</vt:lpstr>
      <vt:lpstr>Pas 2300 MHz</vt:lpstr>
      <vt:lpstr>Pasova 3500 in 3700 MHz</vt:lpstr>
      <vt:lpstr>Plan za naprej – nacionalni razpis za frekvence 700/1400/1800/2300/3500/3700 MHZ</vt:lpstr>
      <vt:lpstr>Plan za naprej – lokalni razpis za frekvence 3.5/3.7/10/12 GHz – konec 2015 –samo v info - ni predmet posveta</vt:lpstr>
      <vt:lpstr>HCM – TWG: Pobuda za skupni tekst za koordinacijske sporazume </vt:lpstr>
      <vt:lpstr>PowerPointova predstavitev</vt:lpstr>
    </vt:vector>
  </TitlesOfParts>
  <Company>apek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meta.pavsek</dc:creator>
  <cp:lastModifiedBy>Janja Varšek</cp:lastModifiedBy>
  <cp:revision>188</cp:revision>
  <cp:lastPrinted>2015-03-25T07:42:07Z</cp:lastPrinted>
  <dcterms:created xsi:type="dcterms:W3CDTF">2014-04-28T14:17:01Z</dcterms:created>
  <dcterms:modified xsi:type="dcterms:W3CDTF">2015-05-26T06:44:16Z</dcterms:modified>
</cp:coreProperties>
</file>